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  <p:embeddedFont>
      <p:font typeface="Roboto Thin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E0MtEGUzPZR//sQKRu+k5XFwi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9FCD23-33A0-454A-AF49-44DC3EFB4A77}">
  <a:tblStyle styleId="{6B9FCD23-33A0-454A-AF49-44DC3EFB4A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4" name="Google Shape;1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5" name="Google Shape;11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8" name="Google Shape;117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9" name="Google Shape;11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6" name="Google Shape;12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3" name="Google Shape;12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1" name="Google Shape;126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3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3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4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4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4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4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4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5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5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5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5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5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5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5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5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5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5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5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5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5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5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5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5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5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5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5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5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5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5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5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5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6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6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6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6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6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6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6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6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6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6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6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6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6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3">
            <a:alphaModFix/>
          </a:blip>
          <a:srcRect t="1380" b="1389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6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6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6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60" name="Google Shape;60;p3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docs.rackspace.com/support/how-to/block-an-ip-address-on-a-Linux-server/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o.gov/new.items/d08536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we.mitre.org/data/definitions/200.html" TargetMode="External"/><Relationship Id="rId4" Type="http://schemas.openxmlformats.org/officeDocument/2006/relationships/hyperlink" Target="https://owasp.org/www-community/attacks/Brute_force_attac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Local File Inclusion/Unauthorized File Upload</a:t>
            </a:r>
            <a:endParaRPr/>
          </a:p>
        </p:txBody>
      </p:sp>
      <p:sp>
        <p:nvSpPr>
          <p:cNvPr id="1137" name="Google Shape;1137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38" name="Google Shape;1138;p1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cracking the password hash for ryan’s account, we then could add the WebDav file share to our Network Files manger.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will allow us to upload the malicious PHP script that we later execute for a reverse tcp connection.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1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6" name="Google Shape;1146;p1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us to upload the malicious PHP script to initiate a reverse tcp connection.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Msfvenom was used to build the script.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Msfconsole was used to open the meterpreter session that ultimately allowed us a remote connection to find the flag.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8" name="Google Shape;1148;p1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9" name="Google Shape;1149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1" name="Google Shape;1151;p1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0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3" name="Google Shape;1153;p10"/>
          <p:cNvPicPr preferRelativeResize="0"/>
          <p:nvPr/>
        </p:nvPicPr>
        <p:blipFill rotWithShape="1">
          <a:blip r:embed="rId3">
            <a:alphaModFix/>
          </a:blip>
          <a:srcRect l="2570" t="47277" r="-2569" b="29078"/>
          <a:stretch/>
        </p:blipFill>
        <p:spPr>
          <a:xfrm>
            <a:off x="6401175" y="1480575"/>
            <a:ext cx="2509850" cy="8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0"/>
          <p:cNvPicPr preferRelativeResize="0"/>
          <p:nvPr/>
        </p:nvPicPr>
        <p:blipFill rotWithShape="1">
          <a:blip r:embed="rId4">
            <a:alphaModFix/>
          </a:blip>
          <a:srcRect l="48183" t="24656" r="3637" b="42715"/>
          <a:stretch/>
        </p:blipFill>
        <p:spPr>
          <a:xfrm>
            <a:off x="6401175" y="2334849"/>
            <a:ext cx="2428499" cy="132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0"/>
          <p:cNvPicPr preferRelativeResize="0"/>
          <p:nvPr/>
        </p:nvPicPr>
        <p:blipFill rotWithShape="1">
          <a:blip r:embed="rId4">
            <a:alphaModFix/>
          </a:blip>
          <a:srcRect t="19717" r="51844" b="43016"/>
          <a:stretch/>
        </p:blipFill>
        <p:spPr>
          <a:xfrm>
            <a:off x="6401175" y="3385350"/>
            <a:ext cx="2428499" cy="15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2" name="Google Shape;1162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8" name="Google Shape;1168;p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69" name="Google Shape;1169;p12"/>
          <p:cNvSpPr txBox="1">
            <a:spLocks noGrp="1"/>
          </p:cNvSpPr>
          <p:nvPr>
            <p:ph type="subTitle" idx="1"/>
          </p:nvPr>
        </p:nvSpPr>
        <p:spPr>
          <a:xfrm>
            <a:off x="152400" y="3056656"/>
            <a:ext cx="4911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know the port scan occurred at 0:45 on 04-09-2021 from </a:t>
            </a:r>
            <a:r>
              <a:rPr lang="en" sz="1200">
                <a:solidFill>
                  <a:schemeClr val="dk1"/>
                </a:solidFill>
              </a:rPr>
              <a:t>192.168.1.90</a:t>
            </a:r>
            <a:endParaRPr sz="1200"/>
          </a:p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After analyzing the network flow, we can approximate that 20,932 packets were sent during the scan. </a:t>
            </a:r>
            <a:endParaRPr sz="1200"/>
          </a:p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user_agent was used to indicate that a port scan occurred by utilizing nmap (top).</a:t>
            </a:r>
            <a:endParaRPr sz="1200"/>
          </a:p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network_flow indicated the amount of packets sent (right).</a:t>
            </a:r>
            <a:endParaRPr sz="1200"/>
          </a:p>
        </p:txBody>
      </p:sp>
      <p:pic>
        <p:nvPicPr>
          <p:cNvPr id="1170" name="Google Shape;1170;p12"/>
          <p:cNvPicPr preferRelativeResize="0"/>
          <p:nvPr/>
        </p:nvPicPr>
        <p:blipFill rotWithShape="1">
          <a:blip r:embed="rId3">
            <a:alphaModFix/>
          </a:blip>
          <a:srcRect b="20546"/>
          <a:stretch/>
        </p:blipFill>
        <p:spPr>
          <a:xfrm>
            <a:off x="152400" y="825300"/>
            <a:ext cx="8839198" cy="189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071" y="2742850"/>
            <a:ext cx="3788529" cy="209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2" name="Google Shape;1172;p12"/>
          <p:cNvCxnSpPr/>
          <p:nvPr/>
        </p:nvCxnSpPr>
        <p:spPr>
          <a:xfrm rot="10800000" flipH="1">
            <a:off x="7319075" y="3620600"/>
            <a:ext cx="630900" cy="10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73" name="Google Shape;117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6550" y="1302203"/>
            <a:ext cx="630900" cy="53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8284" y="3009600"/>
            <a:ext cx="1788342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2"/>
          <p:cNvPicPr preferRelativeResize="0"/>
          <p:nvPr/>
        </p:nvPicPr>
        <p:blipFill rotWithShape="1">
          <a:blip r:embed="rId7">
            <a:alphaModFix/>
          </a:blip>
          <a:srcRect l="10257"/>
          <a:stretch/>
        </p:blipFill>
        <p:spPr>
          <a:xfrm>
            <a:off x="5131300" y="1302200"/>
            <a:ext cx="3788524" cy="3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endParaRPr sz="1200"/>
          </a:p>
        </p:txBody>
      </p:sp>
      <p:sp>
        <p:nvSpPr>
          <p:cNvPr id="1182" name="Google Shape;1182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83" name="Google Shape;1183;p13"/>
          <p:cNvSpPr txBox="1">
            <a:spLocks noGrp="1"/>
          </p:cNvSpPr>
          <p:nvPr>
            <p:ph type="subTitle" idx="1"/>
          </p:nvPr>
        </p:nvSpPr>
        <p:spPr>
          <a:xfrm>
            <a:off x="382875" y="3471000"/>
            <a:ext cx="57912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73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Requests for the hidden /secret_folder/ directory started at 1:00pm</a:t>
            </a:r>
            <a:endParaRPr sz="1300"/>
          </a:p>
          <a:p>
            <a:pPr marL="320040" lvl="0" indent="-173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12 Requests total were made from IP address 192.168.1.90</a:t>
            </a:r>
            <a:endParaRPr sz="1300"/>
          </a:p>
          <a:p>
            <a:pPr marL="320040" lvl="0" indent="-173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Connect_to_corp_server text file was the file that the attackers accessed.</a:t>
            </a:r>
            <a:endParaRPr sz="1300"/>
          </a:p>
        </p:txBody>
      </p:sp>
      <p:pic>
        <p:nvPicPr>
          <p:cNvPr id="1184" name="Google Shape;11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5981"/>
            <a:ext cx="9143999" cy="253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11001" y="2850864"/>
            <a:ext cx="2256349" cy="22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93" name="Google Shape;1193;p14"/>
          <p:cNvSpPr txBox="1">
            <a:spLocks noGrp="1"/>
          </p:cNvSpPr>
          <p:nvPr>
            <p:ph type="subTitle" idx="1"/>
          </p:nvPr>
        </p:nvSpPr>
        <p:spPr>
          <a:xfrm>
            <a:off x="152400" y="3269688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16,245 </a:t>
            </a:r>
            <a:r>
              <a:rPr lang="en" sz="1300">
                <a:solidFill>
                  <a:schemeClr val="dk1"/>
                </a:solidFill>
              </a:rPr>
              <a:t>requests were made during the attack.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16,240 requests were made by the attacker before the correct password was discovered.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user_agent search was used to determine the attacking software used is Hydra (top)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 http.status_code: 401 search was used to determine the total attempts made (right).</a:t>
            </a:r>
            <a:endParaRPr sz="1300"/>
          </a:p>
        </p:txBody>
      </p:sp>
      <p:pic>
        <p:nvPicPr>
          <p:cNvPr id="1194" name="Google Shape;11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3738"/>
            <a:ext cx="8839199" cy="243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4"/>
          <p:cNvPicPr preferRelativeResize="0"/>
          <p:nvPr/>
        </p:nvPicPr>
        <p:blipFill rotWithShape="1">
          <a:blip r:embed="rId4">
            <a:alphaModFix/>
          </a:blip>
          <a:srcRect t="-5290" b="12637"/>
          <a:stretch/>
        </p:blipFill>
        <p:spPr>
          <a:xfrm>
            <a:off x="5789225" y="3410299"/>
            <a:ext cx="3202376" cy="13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4"/>
          <p:cNvSpPr txBox="1"/>
          <p:nvPr/>
        </p:nvSpPr>
        <p:spPr>
          <a:xfrm>
            <a:off x="6522775" y="3174000"/>
            <a:ext cx="212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HTTP 401 Unauthorized</a:t>
            </a:r>
            <a:endParaRPr sz="1200" b="1"/>
          </a:p>
        </p:txBody>
      </p:sp>
      <p:pic>
        <p:nvPicPr>
          <p:cNvPr id="1197" name="Google Shape;1197;p14"/>
          <p:cNvPicPr preferRelativeResize="0"/>
          <p:nvPr/>
        </p:nvPicPr>
        <p:blipFill rotWithShape="1">
          <a:blip r:embed="rId5">
            <a:alphaModFix/>
          </a:blip>
          <a:srcRect l="8838" t="19799" r="2954" b="18786"/>
          <a:stretch/>
        </p:blipFill>
        <p:spPr>
          <a:xfrm>
            <a:off x="4444575" y="1440800"/>
            <a:ext cx="4446325" cy="2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3" name="Google Shape;1203;p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04" name="Google Shape;1204;p15"/>
          <p:cNvSpPr txBox="1">
            <a:spLocks noGrp="1"/>
          </p:cNvSpPr>
          <p:nvPr>
            <p:ph type="subTitle" idx="1"/>
          </p:nvPr>
        </p:nvSpPr>
        <p:spPr>
          <a:xfrm>
            <a:off x="2428525" y="3331588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73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298 requests were made to the /WebDav folder during the attack</a:t>
            </a:r>
            <a:endParaRPr sz="1300"/>
          </a:p>
          <a:p>
            <a:pPr marL="320040" lvl="0" indent="-173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files requested were the passwd.dav file and the webdav.php file</a:t>
            </a:r>
            <a:endParaRPr sz="1300"/>
          </a:p>
          <a:p>
            <a:pPr marL="320040" lvl="0" indent="-173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webdav.php was the malicious payload that granted remote access to the attacker.  </a:t>
            </a:r>
            <a:endParaRPr sz="1300"/>
          </a:p>
        </p:txBody>
      </p:sp>
      <p:pic>
        <p:nvPicPr>
          <p:cNvPr id="1205" name="Google Shape;12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75" y="689725"/>
            <a:ext cx="8839199" cy="241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50" y="2928075"/>
            <a:ext cx="2095075" cy="20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6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3" name="Google Shape;1213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9" name="Google Shape;1219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20" name="Google Shape;1220;p17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An alarm can be sent when nmap is located in the user.agent_original field to notify the system administrator when a port scan is occurring on the local network.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 threshold of 1 verified nmap user agent is sufficient from a non-whitelisted IP address.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An alarm can also be set when more than 500 connections are made within a 5 minute period.  </a:t>
            </a:r>
            <a:endParaRPr sz="1400"/>
          </a:p>
        </p:txBody>
      </p:sp>
      <p:sp>
        <p:nvSpPr>
          <p:cNvPr id="1221" name="Google Shape;1221;p17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Configure the network firewall to detect and respond to any port scan attempt in real time.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Conduct regular in-house port scans to ensure vulnerable ports are not open to malicious actors.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Set server firewall to drop packet traffic when connection thresholds are exceeded.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Regularly patch firewalls and software to avoid zero-day attacks.  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27" name="Google Shape;1227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28" name="Google Shape;1228;p18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To detect unauthorized access requests for hidden folders, I would block all incoming HTTP traffic when the source IP originates outside whitelisted company IP addresses.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threshold should be set to a maximum of 10 attempts per hour before a triggered alert is sent to the system administrator.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1229" name="Google Shape;1229;p18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Sensitive files should not be open to the public facing file systems. An alternative to the Web Distributed Authoring and Versioning (WebDAV) service should be explored.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In the meantime, sensitive information/data should be encrypted and the folders should only be accessed by whitelisted IP addresses.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VPN tunneling could also be a solution that will provide infrastructure towards continuing security improvements. 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5" name="Google Shape;1235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36" name="Google Shape;1236;p19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Send an email alert and lock the account when more than 20 bad login attempts are made.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Create a dashboard item that tracks HTTP 401 Unauthorized client error statuses and the associated IP address.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Send an alert when the user agent indicates usage of Hydra or any other credential stuffing software.</a:t>
            </a:r>
            <a:endParaRPr sz="1400"/>
          </a:p>
        </p:txBody>
      </p:sp>
      <p:sp>
        <p:nvSpPr>
          <p:cNvPr id="1237" name="Google Shape;1237;p19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Implementation of more complex passwords that are 8-12 characters in length with at least one number and one symbol included.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Account lockout policy that triggers a 30 minute waiting period after 20 bad login attempts.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running blacklist and whitelist of IP addresses that trigger the lockout alert. If a lockout effects an employee, a password locker/education may be necessary.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43" name="Google Shape;1243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https://docs.rackspace.com/support/how-to/block-an-ip-address-on-a-Linux-server/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44" name="Google Shape;1244;p2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Block all HTTP traffic originating outside of a whitelisted company IP address to the WebDAV folder.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Email the system administrator when more than 5 HTTP GET requests are made to the folder from a single IP source outside the company whitelist. 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Email the system administrator of any HTTP PUT request made to the folder from outside the company whitelist.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245" name="Google Shape;1245;p20"/>
          <p:cNvSpPr txBox="1">
            <a:spLocks noGrp="1"/>
          </p:cNvSpPr>
          <p:nvPr>
            <p:ph type="subTitle" idx="3"/>
          </p:nvPr>
        </p:nvSpPr>
        <p:spPr>
          <a:xfrm>
            <a:off x="4466800" y="14785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Restrict access to sensitive portions of the linux server and website with: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mod_authz_host </a:t>
            </a:r>
            <a:endParaRPr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Uncomplicated Firewall (UFW)</a:t>
            </a:r>
            <a:endParaRPr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iptables</a:t>
            </a:r>
            <a:endParaRPr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/>
              <a:t>Firewalld</a:t>
            </a:r>
            <a:r>
              <a:rPr lang="en" sz="1300" u="sng"/>
              <a:t> </a:t>
            </a:r>
            <a:endParaRPr sz="1300"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pic>
        <p:nvPicPr>
          <p:cNvPr id="1246" name="Google Shape;12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425" y="2205788"/>
            <a:ext cx="3193139" cy="7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20"/>
          <p:cNvPicPr preferRelativeResize="0"/>
          <p:nvPr/>
        </p:nvPicPr>
        <p:blipFill rotWithShape="1">
          <a:blip r:embed="rId5">
            <a:alphaModFix/>
          </a:blip>
          <a:srcRect b="23189"/>
          <a:stretch/>
        </p:blipFill>
        <p:spPr>
          <a:xfrm>
            <a:off x="4863400" y="3729910"/>
            <a:ext cx="302895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20"/>
          <p:cNvPicPr preferRelativeResize="0"/>
          <p:nvPr/>
        </p:nvPicPr>
        <p:blipFill rotWithShape="1">
          <a:blip r:embed="rId6">
            <a:alphaModFix/>
          </a:blip>
          <a:srcRect b="23189"/>
          <a:stretch/>
        </p:blipFill>
        <p:spPr>
          <a:xfrm>
            <a:off x="4863400" y="3268175"/>
            <a:ext cx="350520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9975" y="4191650"/>
            <a:ext cx="41190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1100" y="4439300"/>
            <a:ext cx="285750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6" name="Google Shape;1256;p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57" name="Google Shape;1257;p21"/>
          <p:cNvSpPr txBox="1">
            <a:spLocks noGrp="1"/>
          </p:cNvSpPr>
          <p:nvPr>
            <p:ph type="subTitle" idx="2"/>
          </p:nvPr>
        </p:nvSpPr>
        <p:spPr>
          <a:xfrm>
            <a:off x="0" y="17340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Alert the system administrator when any http PUT request is recorded to sensitive folders from an IP address outside of the company whitelist.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Alert the system administrator when an attempt is made to access port 80, 4444, and 1337 from all network traffic.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The previous alert can be paused if/when remote access is needed by the I.T. dept. for scheduled maintenance purposes. </a:t>
            </a:r>
            <a:endParaRPr sz="1400"/>
          </a:p>
        </p:txBody>
      </p:sp>
      <p:sp>
        <p:nvSpPr>
          <p:cNvPr id="1258" name="Google Shape;1258;p2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Block all http PUT requests from IP addresses outside of the company whitelist.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 access to the WebDAV folder to read only to prevent any unwanted executable files from being uploaded.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Close/Block any ports that are not necessary to continue with business operations.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800" b="1"/>
              <a:t>[Insert Here]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subTitle" idx="3"/>
          </p:nvPr>
        </p:nvSpPr>
        <p:spPr>
          <a:xfrm>
            <a:off x="7078475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Gateway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1059" name="Google Shape;1059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38" y="817025"/>
            <a:ext cx="6750876" cy="4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{6B9FCD23-33A0-454A-AF49-44DC3EFB4A77}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Machine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 Server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</a:t>
                      </a: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WebDav Server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Team PenTest Machine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Gateway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 Gateway Router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4572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arenR"/>
            </a:pPr>
            <a:r>
              <a:rPr lang="en"/>
              <a:t>GAO Report 08-536, Privacy: Alternatives Exist for Enhancing Protection of Personally Identifiable Information, May 2008,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http://www.gao.gov/new.items/d08536.pdf</a:t>
            </a:r>
            <a:r>
              <a:rPr lang="en"/>
              <a:t>.</a:t>
            </a:r>
            <a:endParaRPr/>
          </a:p>
          <a:p>
            <a:pPr marL="4572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arenR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https://owasp.org/www-community/attacks/Brute_force_attack</a:t>
            </a:r>
            <a:endParaRPr/>
          </a:p>
          <a:p>
            <a:pPr marL="4572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arenR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https://cwe.mitre.org/data/definitions/200.html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{6B9FCD23-33A0-454A-AF49-44DC3EFB4A77}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 i="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included in the public facing code, text, and documents that reveals personal Identifiable information like a name or employment information.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attackers to narrow their field of focus through enumeration to further define/refine their attack surface.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BFV consists of an attacker configuring predetermined values, making requests to a server using those values, and then analyzing the response.</a:t>
                      </a:r>
                      <a:endParaRPr sz="9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attackers to run values, such as passwords, through software that will guess predetermined strings until a favorable response returns.</a:t>
                      </a:r>
                      <a:endParaRPr sz="10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Remote File Inclusion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CVE-2006-2849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</a:t>
                      </a: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allows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to execute malicious code remotely 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</a:t>
                      </a: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allows attackers to gain backdoor access via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TCP connection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Sensitive Data Exposure</a:t>
            </a:r>
            <a:endParaRPr/>
          </a:p>
        </p:txBody>
      </p:sp>
      <p:sp>
        <p:nvSpPr>
          <p:cNvPr id="1091" name="Google Shape;1091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 nmap to scan the local network to enumerate which server is the target machine.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 the vulnerable server through the IP address listed.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Scan the Webdav pages for Sensitive Data Exposure.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This exploit allowed us to find the Webdav server.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Find three important pieces of information: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Ryan M. C.E.O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Ashton is the manager of direct communication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Ashton manages the secret folder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Ryan manages the webdav folder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1481375"/>
            <a:ext cx="2428500" cy="19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175" y="2872000"/>
            <a:ext cx="2428500" cy="18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Brute Force Vulnerability</a:t>
            </a:r>
            <a:endParaRPr/>
          </a:p>
        </p:txBody>
      </p:sp>
      <p:sp>
        <p:nvSpPr>
          <p:cNvPr id="1114" name="Google Shape;1114;p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15" name="Google Shape;1115;p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9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 the hydra and the enumerated web pages to crack the passwords.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Command: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Hydra -l ashton -P /usr/share/wordlists/rockyou.txt -f -vV 192.168.1.105 http-get http://192.168.1.105/company_folders/secret_folder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0" name="Google Shape;1120;p9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3" name="Google Shape;1123;p9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9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After running the command, we found ashton’s login credentials: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Username: ashton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Password: leopoldo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We then used the hash provided in the secret folder to crack ryan’s password using crackstation: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username : ryan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Password: linux4u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9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p9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0" name="Google Shape;1130;p9"/>
          <p:cNvPicPr preferRelativeResize="0"/>
          <p:nvPr/>
        </p:nvPicPr>
        <p:blipFill rotWithShape="1">
          <a:blip r:embed="rId3">
            <a:alphaModFix/>
          </a:blip>
          <a:srcRect t="46441"/>
          <a:stretch/>
        </p:blipFill>
        <p:spPr>
          <a:xfrm>
            <a:off x="6132275" y="1422125"/>
            <a:ext cx="2909300" cy="15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9"/>
          <p:cNvPicPr preferRelativeResize="0"/>
          <p:nvPr/>
        </p:nvPicPr>
        <p:blipFill rotWithShape="1">
          <a:blip r:embed="rId4">
            <a:alphaModFix/>
          </a:blip>
          <a:srcRect r="22756"/>
          <a:stretch/>
        </p:blipFill>
        <p:spPr>
          <a:xfrm>
            <a:off x="6134075" y="2987275"/>
            <a:ext cx="2909301" cy="18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1584</Words>
  <Application>Microsoft Macintosh PowerPoint</Application>
  <PresentationFormat>On-screen Show (16:9)</PresentationFormat>
  <Paragraphs>230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Medium</vt:lpstr>
      <vt:lpstr>Roboto</vt:lpstr>
      <vt:lpstr>Roboto Light</vt:lpstr>
      <vt:lpstr>Arial</vt:lpstr>
      <vt:lpstr>Roboto Thin</vt:lpstr>
      <vt:lpstr>Roboto Black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Sensitive Data Exposure</vt:lpstr>
      <vt:lpstr>Exploitation: Brute Force Vulnerability</vt:lpstr>
      <vt:lpstr>Exploitation: Local File Inclusion/Unauthorized File Upload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Jacob Small</cp:lastModifiedBy>
  <cp:revision>1</cp:revision>
  <dcterms:modified xsi:type="dcterms:W3CDTF">2022-10-12T21:12:05Z</dcterms:modified>
</cp:coreProperties>
</file>